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94" r:id="rId2"/>
    <p:sldId id="295" r:id="rId3"/>
    <p:sldId id="321" r:id="rId4"/>
    <p:sldId id="315" r:id="rId5"/>
    <p:sldId id="324" r:id="rId6"/>
    <p:sldId id="322" r:id="rId7"/>
    <p:sldId id="297" r:id="rId8"/>
    <p:sldId id="323" r:id="rId9"/>
    <p:sldId id="316" r:id="rId10"/>
    <p:sldId id="318" r:id="rId11"/>
    <p:sldId id="319" r:id="rId12"/>
    <p:sldId id="320" r:id="rId13"/>
    <p:sldId id="309" r:id="rId14"/>
  </p:sldIdLst>
  <p:sldSz cx="9144000" cy="6858000" type="screen4x3"/>
  <p:notesSz cx="6735763" cy="9799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89260F3-B7DD-4061-B0AE-8CE5297BB66D}">
          <p14:sldIdLst>
            <p14:sldId id="294"/>
          </p14:sldIdLst>
        </p14:section>
        <p14:section name="Раздел без заголовка" id="{776035EB-66F2-4CA8-9937-D1389F1DADE3}">
          <p14:sldIdLst>
            <p14:sldId id="295"/>
            <p14:sldId id="321"/>
            <p14:sldId id="315"/>
            <p14:sldId id="324"/>
            <p14:sldId id="322"/>
            <p14:sldId id="297"/>
            <p14:sldId id="323"/>
            <p14:sldId id="316"/>
            <p14:sldId id="318"/>
            <p14:sldId id="319"/>
            <p14:sldId id="320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7FB"/>
    <a:srgbClr val="000066"/>
    <a:srgbClr val="121AB8"/>
    <a:srgbClr val="FF6600"/>
    <a:srgbClr val="3009C1"/>
    <a:srgbClr val="D7D7D7"/>
    <a:srgbClr val="C91115"/>
    <a:srgbClr val="F98759"/>
    <a:srgbClr val="D6FFC1"/>
    <a:srgbClr val="E8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79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A1D65-B69B-4C07-B288-F75D49F5565F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7345F-AC71-4E66-8D5D-0B5A35B7F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49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00590" y="468004"/>
            <a:ext cx="6460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  <a:alpha val="86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Администрация муниципального района </a:t>
            </a:r>
          </a:p>
          <a:p>
            <a:pPr algn="ctr"/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  <a:alpha val="86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Челно-Вершинский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  <a:alpha val="86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Самарской области</a:t>
            </a: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249849" y="2420888"/>
            <a:ext cx="8784976" cy="27059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ctr"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 вовлечении жителей в развитие </a:t>
            </a:r>
          </a:p>
          <a:p>
            <a:pPr marL="342900" lvl="0" indent="-342900" algn="ctr"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сельских территорий в рамках </a:t>
            </a:r>
          </a:p>
          <a:p>
            <a:pPr marL="342900" lvl="0" indent="-342900" algn="ctr"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Губернаторского проекта «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4"/>
          <p:cNvSpPr txBox="1">
            <a:spLocks noChangeArrowheads="1"/>
          </p:cNvSpPr>
          <p:nvPr/>
        </p:nvSpPr>
        <p:spPr>
          <a:xfrm>
            <a:off x="1475656" y="5661248"/>
            <a:ext cx="655272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kumimoji="0" lang="de-DE" altLang="zh-CN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6348" y="6093296"/>
            <a:ext cx="84171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lnSpc>
                <a:spcPct val="90000"/>
              </a:lnSpc>
              <a:spcBef>
                <a:spcPts val="375"/>
              </a:spcBef>
              <a:defRPr/>
            </a:pPr>
            <a:r>
              <a:rPr lang="ru-RU" sz="1400" b="1" i="1" dirty="0" smtClean="0">
                <a:solidFill>
                  <a:srgbClr val="A50021"/>
                </a:solidFill>
                <a:latin typeface="Bookman Old Style" pitchFamily="18" charset="0"/>
              </a:rPr>
              <a:t>2019 г</a:t>
            </a:r>
          </a:p>
        </p:txBody>
      </p:sp>
      <p:pic>
        <p:nvPicPr>
          <p:cNvPr id="21506" name="Picture 2" descr="http://www.zags63.ru/images/letopis_zags/Ch_Versh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21" y="212956"/>
            <a:ext cx="1149896" cy="148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www.samregion.ru/wp-content/uploads/2018/06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Предварительная работа с населением</a:t>
            </a:r>
            <a:br>
              <a:rPr lang="ru-RU" sz="3200" dirty="0"/>
            </a:br>
            <a:r>
              <a:rPr lang="ru-RU" sz="2000" dirty="0" smtClean="0"/>
              <a:t>2 этап: индивидуальное информирование</a:t>
            </a:r>
            <a:endParaRPr lang="ru-RU" sz="2000" dirty="0"/>
          </a:p>
        </p:txBody>
      </p:sp>
      <p:pic>
        <p:nvPicPr>
          <p:cNvPr id="1026" name="Picture 2" descr="https://sovetskaya.ikro.ru/netcat_files/2304/1976/5d555cb494ef5fa6fece64b2238e1a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6372200" cy="40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15616" y="4437112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способе решения проблемы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размере  платежа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сроках реализации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дате и времени проведения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схода граждан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69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sz="3200" dirty="0" smtClean="0"/>
              <a:t>     </a:t>
            </a:r>
            <a:r>
              <a:rPr lang="ru-RU" sz="3200" dirty="0" smtClean="0"/>
              <a:t>Сход граждан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17" y="1432274"/>
            <a:ext cx="4607348" cy="28608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04" y="1278721"/>
            <a:ext cx="3502960" cy="21987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12374"/>
            <a:ext cx="4440688" cy="2952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86" y="4400776"/>
            <a:ext cx="3641922" cy="21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31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Общественный контроль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988840"/>
            <a:ext cx="3600400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 об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этапах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</a:t>
            </a:r>
          </a:p>
          <a:p>
            <a:pPr marL="0" indent="0" algn="ctr"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приемке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выполненных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</a:t>
            </a:r>
          </a:p>
          <a:p>
            <a:pPr marL="0" indent="0" algn="ctr"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 населения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результатах</a:t>
            </a:r>
          </a:p>
          <a:p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352839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0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63339/6e6ff8b2-a6a9-42a3-a2e5-44069456e220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40026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548680"/>
            <a:ext cx="4886040" cy="24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9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9" y="1526523"/>
            <a:ext cx="8797290" cy="49077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7245"/>
            <a:ext cx="8132769" cy="1249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43" y="1167188"/>
            <a:ext cx="8230313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28215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/>
              <a:t>Заседание </a:t>
            </a:r>
            <a:r>
              <a:rPr lang="ru-RU" sz="2000" b="1" dirty="0"/>
              <a:t>п</a:t>
            </a:r>
            <a:r>
              <a:rPr lang="ru-RU" sz="2000" b="1" dirty="0" smtClean="0"/>
              <a:t>алаты </a:t>
            </a:r>
            <a:r>
              <a:rPr lang="ru-RU" sz="2000" b="1" dirty="0"/>
              <a:t>муниципальных </a:t>
            </a:r>
            <a:r>
              <a:rPr lang="ru-RU" sz="2000" b="1" dirty="0" smtClean="0"/>
              <a:t>районов</a:t>
            </a:r>
            <a:br>
              <a:rPr lang="ru-RU" sz="2000" b="1" dirty="0" smtClean="0"/>
            </a:br>
            <a:r>
              <a:rPr lang="ru-RU" sz="2000" b="1" dirty="0" smtClean="0"/>
              <a:t>Ассоциации  </a:t>
            </a:r>
            <a:r>
              <a:rPr lang="ru-RU" sz="2000" b="1" dirty="0"/>
              <a:t>«Совет муниципальных образований Самарской области»</a:t>
            </a:r>
            <a:r>
              <a:rPr lang="ru-RU" sz="2000" b="1" i="1" dirty="0"/>
              <a:t> </a:t>
            </a:r>
            <a:r>
              <a:rPr lang="ru-RU" sz="2000" b="1" dirty="0" smtClean="0"/>
              <a:t>в </a:t>
            </a:r>
            <a:r>
              <a:rPr lang="ru-RU" sz="2000" b="1" dirty="0" err="1" smtClean="0"/>
              <a:t>Челно-Вершинском</a:t>
            </a:r>
            <a:r>
              <a:rPr lang="ru-RU" sz="2000" b="1" dirty="0" smtClean="0"/>
              <a:t> районе </a:t>
            </a:r>
            <a:br>
              <a:rPr lang="ru-RU" sz="2000" b="1" dirty="0" smtClean="0"/>
            </a:br>
            <a:r>
              <a:rPr lang="ru-RU" sz="2000" b="1" dirty="0"/>
              <a:t>21 июня 2019 года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63" y="1776445"/>
            <a:ext cx="3456357" cy="2377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66120"/>
            <a:ext cx="3456357" cy="230628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08787"/>
            <a:ext cx="4977689" cy="3652461"/>
          </a:xfrm>
        </p:spPr>
      </p:pic>
    </p:spTree>
    <p:extLst>
      <p:ext uri="{BB962C8B-B14F-4D97-AF65-F5344CB8AC3E}">
        <p14:creationId xmlns:p14="http://schemas.microsoft.com/office/powerpoint/2010/main" val="260729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516" y="1865633"/>
            <a:ext cx="1935428" cy="166793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 </a:t>
            </a:r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 algn="ctr">
              <a:buNone/>
            </a:pPr>
            <a:endParaRPr lang="ru-RU" sz="24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05749" y="412424"/>
            <a:ext cx="4572000" cy="11581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8 общественных </a:t>
            </a:r>
            <a:r>
              <a:rPr lang="ru-RU" sz="2000" dirty="0" smtClean="0">
                <a:solidFill>
                  <a:schemeClr val="tx1"/>
                </a:solidFill>
              </a:rPr>
              <a:t>проектов и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6</a:t>
            </a:r>
            <a:r>
              <a:rPr lang="ru-RU" sz="2000" dirty="0" smtClean="0">
                <a:solidFill>
                  <a:schemeClr val="tx1"/>
                </a:solidFill>
              </a:rPr>
              <a:t> решений </a:t>
            </a:r>
            <a:r>
              <a:rPr lang="ru-RU" sz="2000" dirty="0">
                <a:solidFill>
                  <a:schemeClr val="tx1"/>
                </a:solidFill>
              </a:rPr>
              <a:t>о введении </a:t>
            </a:r>
            <a:r>
              <a:rPr lang="ru-RU" sz="2000" dirty="0" smtClean="0">
                <a:solidFill>
                  <a:schemeClr val="tx1"/>
                </a:solidFill>
              </a:rPr>
              <a:t>самообложения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0101" y="1940027"/>
            <a:ext cx="4526524" cy="10478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38561" y="2105351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Вовлечено население </a:t>
            </a:r>
            <a:r>
              <a:rPr lang="ru-RU" sz="2000" dirty="0" smtClean="0"/>
              <a:t>11 нас. </a:t>
            </a:r>
            <a:r>
              <a:rPr lang="ru-RU" sz="2000" dirty="0"/>
              <a:t>пунктов</a:t>
            </a:r>
          </a:p>
          <a:p>
            <a:pPr algn="ctr"/>
            <a:r>
              <a:rPr lang="ru-RU" sz="2000" dirty="0"/>
              <a:t>  </a:t>
            </a:r>
            <a:r>
              <a:rPr lang="ru-RU" sz="2000" dirty="0" smtClean="0"/>
              <a:t>в 8 </a:t>
            </a:r>
            <a:r>
              <a:rPr lang="ru-RU" sz="2000" dirty="0"/>
              <a:t>сельских </a:t>
            </a:r>
            <a:r>
              <a:rPr lang="ru-RU" sz="2000" dirty="0" smtClean="0"/>
              <a:t>поселениях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4625" y="3407061"/>
            <a:ext cx="4540583" cy="9153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05749" y="3469863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/>
              <a:t>Общая </a:t>
            </a:r>
            <a:r>
              <a:rPr lang="ru-RU" sz="2000" dirty="0"/>
              <a:t>стоимость </a:t>
            </a:r>
            <a:r>
              <a:rPr lang="ru-RU" sz="2000" dirty="0" smtClean="0"/>
              <a:t>составляет  </a:t>
            </a:r>
          </a:p>
          <a:p>
            <a:pPr algn="ctr"/>
            <a:r>
              <a:rPr lang="ru-RU" sz="2000" dirty="0" smtClean="0"/>
              <a:t>13 127 090 руб</a:t>
            </a:r>
            <a:r>
              <a:rPr lang="ru-RU" sz="2000" dirty="0"/>
              <a:t>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34625" y="4725069"/>
            <a:ext cx="4532132" cy="12961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54067" y="4741581"/>
            <a:ext cx="4633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Позволит привлечь:</a:t>
            </a:r>
            <a:endParaRPr lang="ru-RU" dirty="0"/>
          </a:p>
          <a:p>
            <a:pPr algn="ctr"/>
            <a:r>
              <a:rPr lang="ru-RU" dirty="0" smtClean="0"/>
              <a:t> 2 688 900  руб. средств </a:t>
            </a:r>
            <a:r>
              <a:rPr lang="ru-RU" dirty="0"/>
              <a:t>населения и юр. лиц</a:t>
            </a:r>
          </a:p>
          <a:p>
            <a:pPr algn="ctr"/>
            <a:r>
              <a:rPr lang="ru-RU" dirty="0" smtClean="0"/>
              <a:t>8 528 090 </a:t>
            </a:r>
            <a:r>
              <a:rPr lang="ru-RU" dirty="0"/>
              <a:t>руб. из регионального бюджета </a:t>
            </a:r>
          </a:p>
          <a:p>
            <a:pPr algn="ctr"/>
            <a:r>
              <a:rPr lang="ru-RU" dirty="0" smtClean="0"/>
              <a:t> 1 910 100 руб.  средств местных бюджетов</a:t>
            </a:r>
            <a:endParaRPr lang="ru-RU" dirty="0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2508929" y="632604"/>
            <a:ext cx="1629902" cy="9408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944" y="3255491"/>
            <a:ext cx="1487553" cy="10668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629" y="4724090"/>
            <a:ext cx="1537788" cy="110292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16" y="1893725"/>
            <a:ext cx="1666615" cy="106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8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877" y="276103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проекты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63447" y="1285731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Благоустройство 2х парков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5984" y="128618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- победители 2017 года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(реализованы в 2018 году)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092" y="2004955"/>
            <a:ext cx="355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- победители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реализуются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3076" y="203365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Ремонт 2х сельских клубов</a:t>
            </a:r>
          </a:p>
          <a:p>
            <a:r>
              <a:rPr lang="ru-RU" dirty="0" smtClean="0"/>
              <a:t>Ремонт канализационных сетей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877" y="3961406"/>
            <a:ext cx="780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Самообложение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3885" y="4462658"/>
            <a:ext cx="7960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Благоустройство кладбищ в 4х населенных пунктах</a:t>
            </a:r>
          </a:p>
          <a:p>
            <a:pPr algn="ctr"/>
            <a:r>
              <a:rPr lang="ru-RU" dirty="0" smtClean="0"/>
              <a:t>Благоустройство сквера</a:t>
            </a:r>
          </a:p>
          <a:p>
            <a:pPr algn="ctr"/>
            <a:r>
              <a:rPr lang="ru-RU" dirty="0" smtClean="0"/>
              <a:t>Благоустройство родника</a:t>
            </a:r>
          </a:p>
          <a:p>
            <a:pPr algn="ctr"/>
            <a:r>
              <a:rPr lang="ru-RU" dirty="0" smtClean="0"/>
              <a:t>Ремонт пожарного ДЕПО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76502" y="2817406"/>
            <a:ext cx="319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2019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4875" y="277675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Благоустройство парка</a:t>
            </a:r>
          </a:p>
          <a:p>
            <a:r>
              <a:rPr lang="ru-RU" dirty="0" smtClean="0"/>
              <a:t>Благоустройство сквера</a:t>
            </a:r>
          </a:p>
          <a:p>
            <a:r>
              <a:rPr lang="ru-RU" dirty="0" smtClean="0"/>
              <a:t>Ремонт канализационных сетей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49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391" y="2060848"/>
            <a:ext cx="5114987" cy="3407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00808"/>
            <a:ext cx="3231160" cy="44382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74641"/>
            <a:ext cx="823031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0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40333"/>
            <a:ext cx="4320480" cy="281047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572000" y="541316"/>
            <a:ext cx="3960440" cy="4608512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Участие населения:</a:t>
            </a:r>
          </a:p>
          <a:p>
            <a:pPr algn="ctr"/>
            <a:endParaRPr lang="ru-RU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выдвижение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идеи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- финансовое участие </a:t>
            </a:r>
            <a:b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- нефинансовый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вклад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- общественный контроль</a:t>
            </a:r>
            <a:b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655" y="2492896"/>
            <a:ext cx="4545145" cy="34088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Информирование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70080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Печатные издания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сети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сходах граждан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встречах в коллективах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61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Предварительная работа с населением</a:t>
            </a:r>
            <a:br>
              <a:rPr lang="ru-RU" sz="3200" dirty="0" smtClean="0"/>
            </a:br>
            <a:r>
              <a:rPr lang="ru-RU" sz="2000" dirty="0" smtClean="0"/>
              <a:t>1 этап: обсуждение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200" y="2788144"/>
            <a:ext cx="4243374" cy="2828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319850"/>
            <a:ext cx="1923244" cy="146709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887" y="1531767"/>
            <a:ext cx="1646225" cy="12557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1003" y="1754232"/>
            <a:ext cx="351378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Верно ли определена проблема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или самообложение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Прогнозная стоимость? 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Размер  платежа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Ожидаемый результат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Сроки реализации?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4676149"/>
            <a:ext cx="3178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Разработать дизайн – проект </a:t>
            </a:r>
          </a:p>
          <a:p>
            <a:pPr algn="ctr"/>
            <a:r>
              <a:rPr lang="ru-RU" dirty="0"/>
              <a:t>Подготовить смету</a:t>
            </a:r>
          </a:p>
          <a:p>
            <a:pPr algn="ctr"/>
            <a:r>
              <a:rPr lang="ru-RU" dirty="0" smtClean="0"/>
              <a:t>Принять НПА</a:t>
            </a:r>
          </a:p>
          <a:p>
            <a:pPr algn="ctr"/>
            <a:endParaRPr lang="ru-RU" dirty="0" smtClean="0"/>
          </a:p>
        </p:txBody>
      </p:sp>
      <p:sp>
        <p:nvSpPr>
          <p:cNvPr id="7" name="Стрелка вниз 6"/>
          <p:cNvSpPr/>
          <p:nvPr/>
        </p:nvSpPr>
        <p:spPr>
          <a:xfrm>
            <a:off x="6856451" y="3513555"/>
            <a:ext cx="482002" cy="994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094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9982</TotalTime>
  <Words>226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Bookman Old Style</vt:lpstr>
      <vt:lpstr>Calibri</vt:lpstr>
      <vt:lpstr>맑은 고딕</vt:lpstr>
      <vt:lpstr>宋体</vt:lpstr>
      <vt:lpstr>Tahoma</vt:lpstr>
      <vt:lpstr>Times New Roman</vt:lpstr>
      <vt:lpstr>Custom Design</vt:lpstr>
      <vt:lpstr>Презентация PowerPoint</vt:lpstr>
      <vt:lpstr>Презентация PowerPoint</vt:lpstr>
      <vt:lpstr> Заседание палаты муниципальных районов Ассоциации  «Совет муниципальных образований Самарской области» в Челно-Вершинском районе  21 июня 2019 года </vt:lpstr>
      <vt:lpstr>Презентация PowerPoint</vt:lpstr>
      <vt:lpstr>Общественные проекты</vt:lpstr>
      <vt:lpstr>Презентация PowerPoint</vt:lpstr>
      <vt:lpstr>Презентация PowerPoint</vt:lpstr>
      <vt:lpstr>Информирование</vt:lpstr>
      <vt:lpstr>Предварительная работа с населением 1 этап: обсуждение </vt:lpstr>
      <vt:lpstr>Предварительная работа с населением 2 этап: индивидуальное информирование</vt:lpstr>
      <vt:lpstr>     Сход граждан</vt:lpstr>
      <vt:lpstr>Общественный контроль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SergeevaNV</cp:lastModifiedBy>
  <cp:revision>693</cp:revision>
  <cp:lastPrinted>2019-08-08T06:38:28Z</cp:lastPrinted>
  <dcterms:created xsi:type="dcterms:W3CDTF">2014-04-01T16:35:38Z</dcterms:created>
  <dcterms:modified xsi:type="dcterms:W3CDTF">2019-08-14T10:21:11Z</dcterms:modified>
</cp:coreProperties>
</file>